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1" r:id="rId4"/>
    <p:sldId id="284" r:id="rId5"/>
    <p:sldId id="280" r:id="rId6"/>
    <p:sldId id="263" r:id="rId7"/>
    <p:sldId id="264" r:id="rId8"/>
    <p:sldId id="272" r:id="rId9"/>
    <p:sldId id="286" r:id="rId10"/>
    <p:sldId id="279" r:id="rId11"/>
    <p:sldId id="277" r:id="rId12"/>
    <p:sldId id="278" r:id="rId13"/>
    <p:sldId id="285" r:id="rId14"/>
    <p:sldId id="271" r:id="rId15"/>
    <p:sldId id="265" r:id="rId16"/>
    <p:sldId id="266" r:id="rId17"/>
    <p:sldId id="274" r:id="rId18"/>
    <p:sldId id="276" r:id="rId19"/>
    <p:sldId id="281" r:id="rId20"/>
    <p:sldId id="282" r:id="rId21"/>
    <p:sldId id="283" r:id="rId22"/>
    <p:sldId id="275" r:id="rId23"/>
    <p:sldId id="268" r:id="rId24"/>
    <p:sldId id="273" r:id="rId25"/>
  </p:sldIdLst>
  <p:sldSz cx="9144000" cy="6858000" type="screen4x3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6" d="100"/>
          <a:sy n="106" d="100"/>
        </p:scale>
        <p:origin x="-7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4F26C-73CB-4D1D-AAC3-93BA19F85308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6D41A-75E4-4E37-A648-E842C0E27FA9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09045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26D41A-75E4-4E37-A648-E842C0E27FA9}" type="slidenum">
              <a:rPr lang="vi-VN" smtClean="0"/>
              <a:pPr/>
              <a:t>23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2767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8757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16714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103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260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0325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758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01308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61642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870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6539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4830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7DC71-5221-4325-B44B-D8406F33A8C1}" type="datetimeFigureOut">
              <a:rPr lang="vi-VN" smtClean="0"/>
              <a:pPr/>
              <a:t>31/05/2020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E9F1A-4A92-4F22-A632-5EDD8A2BE0A4}" type="slidenum">
              <a:rPr lang="vi-VN" smtClean="0"/>
              <a:pPr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43588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l="-28000" t="-5000" r="-27000" b="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00675" y="476672"/>
            <a:ext cx="90484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Clothes – Wearing habit</a:t>
            </a:r>
            <a:endParaRPr lang="en-US" sz="6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0675" y="6021288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Nhóm</a:t>
            </a:r>
            <a:r>
              <a:rPr lang="en-US" dirty="0" smtClean="0"/>
              <a:t> 1:  - </a:t>
            </a:r>
            <a:r>
              <a:rPr lang="en-US" dirty="0" err="1" smtClean="0"/>
              <a:t>Trần</a:t>
            </a:r>
            <a:r>
              <a:rPr lang="en-US" dirty="0" smtClean="0"/>
              <a:t> </a:t>
            </a:r>
            <a:r>
              <a:rPr lang="en-US" dirty="0" err="1" smtClean="0"/>
              <a:t>Nô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 err="1" smtClean="0"/>
              <a:t>Hải</a:t>
            </a:r>
            <a:r>
              <a:rPr lang="en-US" dirty="0" smtClean="0"/>
              <a:t> </a:t>
            </a:r>
            <a:r>
              <a:rPr lang="en-US" dirty="0" err="1" smtClean="0"/>
              <a:t>Anh</a:t>
            </a:r>
            <a:endParaRPr lang="vi-VN" dirty="0"/>
          </a:p>
        </p:txBody>
      </p:sp>
      <p:sp>
        <p:nvSpPr>
          <p:cNvPr id="11" name="TextBox 10"/>
          <p:cNvSpPr txBox="1"/>
          <p:nvPr/>
        </p:nvSpPr>
        <p:spPr>
          <a:xfrm>
            <a:off x="6228184" y="6344453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Speaking test – 29/10/2016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40822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o Tran\Desktop\cach-lua-chon-co-va-tay-ao-so-mi-nam-dung-dieu-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548680"/>
            <a:ext cx="6960096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381000" y="4400224"/>
            <a:ext cx="7694712" cy="223657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vi-VN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sleeve (n): tay áo</a:t>
            </a:r>
          </a:p>
          <a:p>
            <a:r>
              <a:rPr lang="vi-VN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sleeveless (a): không có tay</a:t>
            </a:r>
          </a:p>
          <a:p>
            <a:r>
              <a:rPr lang="vi-VN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short-sleeved (a): </a:t>
            </a:r>
            <a:r>
              <a:rPr lang="vi-VN" sz="3200">
                <a:solidFill>
                  <a:schemeClr val="tx1">
                    <a:lumMod val="95000"/>
                    <a:lumOff val="5000"/>
                  </a:schemeClr>
                </a:solidFill>
              </a:rPr>
              <a:t>tay </a:t>
            </a:r>
            <a:r>
              <a:rPr lang="vi-VN" sz="32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ngắn</a:t>
            </a:r>
            <a:endParaRPr lang="en-US" sz="320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32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Long-sleeved shirt: áo thun dài tay</a:t>
            </a:r>
            <a:endParaRPr lang="vi-VN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lang="vi-VN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82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No Tran\Desktop\fbe3b4e2407ffebd34e7ddd5344b878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632434"/>
            <a:ext cx="2114588" cy="266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C:\Users\No Tran\Desktop\856427_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3140968"/>
            <a:ext cx="3518643" cy="351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ed Rectangle 18"/>
          <p:cNvSpPr/>
          <p:nvPr/>
        </p:nvSpPr>
        <p:spPr>
          <a:xfrm>
            <a:off x="3131840" y="4365104"/>
            <a:ext cx="1512168" cy="82321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Stripe</a:t>
            </a:r>
          </a:p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(sọc)</a:t>
            </a:r>
            <a:endParaRPr lang="vi-V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5796136" y="1997224"/>
            <a:ext cx="1440160" cy="5760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Cross</a:t>
            </a:r>
          </a:p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(Chữ thập)</a:t>
            </a:r>
            <a:endParaRPr lang="vi-V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1200" y="762000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PATTERN: HOA VAN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74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o Tran\Desktop\961746_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00808"/>
            <a:ext cx="3590652" cy="359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No Tran\Desktop\ao-thun-tron-0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700808"/>
            <a:ext cx="3414428" cy="3414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578794" y="3280658"/>
            <a:ext cx="1512168" cy="82321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Plaid</a:t>
            </a:r>
          </a:p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(Carô)</a:t>
            </a:r>
            <a:endParaRPr lang="vi-V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108888" y="3203477"/>
            <a:ext cx="1512168" cy="82321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PLAIN</a:t>
            </a:r>
            <a:endParaRPr lang="vi-VN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(Trơn)</a:t>
            </a:r>
            <a:endParaRPr lang="vi-V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9028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381000"/>
            <a:ext cx="3667125" cy="431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63761" y="5105400"/>
            <a:ext cx="502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POLKA DOT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408524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9000"/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6336704"/>
          </a:xfrm>
        </p:spPr>
        <p:txBody>
          <a:bodyPr>
            <a:normAutofit fontScale="77500" lnSpcReduction="20000"/>
          </a:bodyPr>
          <a:lstStyle/>
          <a:p>
            <a:r>
              <a:rPr lang="vi-VN" dirty="0"/>
              <a:t>silk (n): lụa</a:t>
            </a:r>
          </a:p>
          <a:p>
            <a:r>
              <a:rPr lang="vi-VN" dirty="0"/>
              <a:t>tunic (n): tà áo</a:t>
            </a:r>
          </a:p>
          <a:p>
            <a:r>
              <a:rPr lang="vi-VN" dirty="0"/>
              <a:t>slit (v): xẻ</a:t>
            </a:r>
          </a:p>
          <a:p>
            <a:r>
              <a:rPr lang="vi-VN" dirty="0"/>
              <a:t>loose (a): lỏng, rộng</a:t>
            </a:r>
          </a:p>
          <a:p>
            <a:r>
              <a:rPr lang="vi-VN" dirty="0"/>
              <a:t>fashion designer nhà thiết kế thời trang</a:t>
            </a:r>
          </a:p>
          <a:p>
            <a:r>
              <a:rPr lang="vi-VN" dirty="0"/>
              <a:t>material (n): vật liệu</a:t>
            </a:r>
          </a:p>
          <a:p>
            <a:r>
              <a:rPr lang="vi-VN" dirty="0"/>
              <a:t>symbol (n): ký hiệu, biểu tượng</a:t>
            </a:r>
          </a:p>
          <a:p>
            <a:r>
              <a:rPr lang="vi-VN" dirty="0"/>
              <a:t>symbolize (v): tượng trưng</a:t>
            </a:r>
          </a:p>
          <a:p>
            <a:r>
              <a:rPr lang="en-US" dirty="0"/>
              <a:t>baggy (a):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thình</a:t>
            </a:r>
            <a:endParaRPr lang="en-US" dirty="0"/>
          </a:p>
          <a:p>
            <a:r>
              <a:rPr lang="en-US" dirty="0"/>
              <a:t>faded (a): </a:t>
            </a:r>
            <a:r>
              <a:rPr lang="en-US" dirty="0" err="1"/>
              <a:t>phai</a:t>
            </a:r>
            <a:r>
              <a:rPr lang="en-US" dirty="0"/>
              <a:t> </a:t>
            </a:r>
            <a:r>
              <a:rPr lang="en-US" dirty="0" err="1"/>
              <a:t>màu</a:t>
            </a:r>
            <a:endParaRPr lang="en-US" dirty="0"/>
          </a:p>
          <a:p>
            <a:r>
              <a:rPr lang="en-US" dirty="0"/>
              <a:t>casual clothes (n): </a:t>
            </a:r>
            <a:r>
              <a:rPr lang="en-US" dirty="0" err="1"/>
              <a:t>quần</a:t>
            </a:r>
            <a:r>
              <a:rPr lang="en-US" dirty="0"/>
              <a:t> </a:t>
            </a:r>
            <a:r>
              <a:rPr lang="en-US" dirty="0" err="1"/>
              <a:t>áo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thường</a:t>
            </a:r>
            <a:endParaRPr lang="en-US" dirty="0"/>
          </a:p>
          <a:p>
            <a:r>
              <a:rPr lang="vi-VN" dirty="0"/>
              <a:t>cloth (n): vải</a:t>
            </a:r>
          </a:p>
          <a:p>
            <a:r>
              <a:rPr lang="vi-VN" dirty="0"/>
              <a:t>wear out mòn, rách</a:t>
            </a:r>
          </a:p>
          <a:p>
            <a:r>
              <a:rPr lang="vi-VN" dirty="0"/>
              <a:t>embroider (v): thêu</a:t>
            </a:r>
          </a:p>
          <a:p>
            <a:r>
              <a:rPr lang="vi-VN" dirty="0"/>
              <a:t>label (n): nhãn </a:t>
            </a:r>
            <a:r>
              <a:rPr lang="vi-VN" dirty="0" smtClean="0"/>
              <a:t>hiệu</a:t>
            </a:r>
          </a:p>
          <a:p>
            <a:r>
              <a:rPr lang="vi-VN" dirty="0" smtClean="0"/>
              <a:t>Pocket : túi áo</a:t>
            </a:r>
            <a:endParaRPr lang="vi-VN" dirty="0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52158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ài 24- Clothes (quần áo) » Tiếng Anh trẻ em theo chủ đề » Tiếng Anh trẻ em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9746" y="1"/>
            <a:ext cx="9183746" cy="6858000"/>
          </a:xfrm>
        </p:spPr>
      </p:pic>
    </p:spTree>
    <p:extLst>
      <p:ext uri="{BB962C8B-B14F-4D97-AF65-F5344CB8AC3E}">
        <p14:creationId xmlns:p14="http://schemas.microsoft.com/office/powerpoint/2010/main" val="40444730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6088" y="404664"/>
            <a:ext cx="7992888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b="1" i="1" u="sng" dirty="0" smtClean="0">
                <a:latin typeface="+mj-lt"/>
              </a:rPr>
              <a:t>Keyword</a:t>
            </a:r>
          </a:p>
          <a:p>
            <a:pPr marL="285750" indent="-285750">
              <a:buFontTx/>
              <a:buChar char="-"/>
            </a:pPr>
            <a:r>
              <a:rPr lang="vi-VN" b="1" i="1" dirty="0" smtClean="0">
                <a:latin typeface="+mj-lt"/>
              </a:rPr>
              <a:t>It’s </a:t>
            </a:r>
            <a:r>
              <a:rPr lang="vi-VN" b="1" i="1" dirty="0">
                <a:latin typeface="+mj-lt"/>
              </a:rPr>
              <a:t>a shirt  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</a:t>
            </a:r>
            <a:r>
              <a:rPr lang="vi-VN" b="1" i="1" dirty="0" smtClean="0">
                <a:latin typeface="+mj-lt"/>
              </a:rPr>
              <a:t>chiếc áo </a:t>
            </a:r>
            <a:r>
              <a:rPr lang="vi-VN" b="1" i="1" dirty="0">
                <a:latin typeface="+mj-lt"/>
              </a:rPr>
              <a:t>sơ </a:t>
            </a:r>
            <a:r>
              <a:rPr lang="vi-VN" b="1" i="1" dirty="0" smtClean="0">
                <a:latin typeface="+mj-lt"/>
              </a:rPr>
              <a:t>mi</a:t>
            </a:r>
            <a:endParaRPr lang="vi-VN" b="1" i="1" dirty="0">
              <a:latin typeface="+mj-lt"/>
            </a:endParaRPr>
          </a:p>
          <a:p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They </a:t>
            </a:r>
            <a:r>
              <a:rPr lang="vi-VN" b="1" i="1" dirty="0">
                <a:latin typeface="+mj-lt"/>
              </a:rPr>
              <a:t>are </a:t>
            </a:r>
            <a:r>
              <a:rPr lang="vi-VN" b="1" i="1" dirty="0" smtClean="0">
                <a:latin typeface="+mj-lt"/>
              </a:rPr>
              <a:t>jeans</a:t>
            </a:r>
            <a:r>
              <a:rPr lang="vi-VN" b="1" i="1" dirty="0">
                <a:latin typeface="+mj-lt"/>
              </a:rPr>
              <a:t> </a:t>
            </a:r>
            <a:r>
              <a:rPr lang="vi-VN" b="1" i="1" dirty="0" smtClean="0">
                <a:latin typeface="+mj-lt"/>
              </a:rPr>
              <a:t> </a:t>
            </a: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chiếc </a:t>
            </a:r>
            <a:r>
              <a:rPr lang="vi-VN" b="1" i="1" dirty="0" smtClean="0">
                <a:latin typeface="+mj-lt"/>
              </a:rPr>
              <a:t>quần jean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It’s </a:t>
            </a:r>
            <a:r>
              <a:rPr lang="vi-VN" b="1" i="1" dirty="0">
                <a:latin typeface="+mj-lt"/>
              </a:rPr>
              <a:t>a jacket 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chiếc áo </a:t>
            </a:r>
            <a:r>
              <a:rPr lang="vi-VN" b="1" i="1" dirty="0" smtClean="0">
                <a:latin typeface="+mj-lt"/>
              </a:rPr>
              <a:t>khoác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They </a:t>
            </a:r>
            <a:r>
              <a:rPr lang="vi-VN" b="1" i="1" dirty="0">
                <a:latin typeface="+mj-lt"/>
              </a:rPr>
              <a:t>are stockings 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chiếc quần </a:t>
            </a:r>
            <a:r>
              <a:rPr lang="vi-VN" b="1" i="1" dirty="0" smtClean="0">
                <a:latin typeface="+mj-lt"/>
              </a:rPr>
              <a:t>tất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It’s </a:t>
            </a:r>
            <a:r>
              <a:rPr lang="vi-VN" b="1" i="1" dirty="0">
                <a:latin typeface="+mj-lt"/>
              </a:rPr>
              <a:t>a T-shirt       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chiếc áo </a:t>
            </a:r>
            <a:r>
              <a:rPr lang="vi-VN" b="1" i="1" dirty="0" smtClean="0">
                <a:latin typeface="+mj-lt"/>
              </a:rPr>
              <a:t>phông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They </a:t>
            </a:r>
            <a:r>
              <a:rPr lang="vi-VN" b="1" i="1" dirty="0">
                <a:latin typeface="+mj-lt"/>
              </a:rPr>
              <a:t>are socks  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>
                <a:latin typeface="+mj-lt"/>
              </a:rPr>
              <a:t> </a:t>
            </a:r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đôi </a:t>
            </a:r>
            <a:r>
              <a:rPr lang="vi-VN" b="1" i="1" dirty="0" smtClean="0">
                <a:latin typeface="+mj-lt"/>
              </a:rPr>
              <a:t>tất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It’s </a:t>
            </a:r>
            <a:r>
              <a:rPr lang="vi-VN" b="1" i="1" dirty="0">
                <a:latin typeface="+mj-lt"/>
              </a:rPr>
              <a:t>a skirt         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chiếc </a:t>
            </a:r>
            <a:r>
              <a:rPr lang="vi-VN" b="1" i="1" dirty="0" smtClean="0">
                <a:latin typeface="+mj-lt"/>
              </a:rPr>
              <a:t>váy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They </a:t>
            </a:r>
            <a:r>
              <a:rPr lang="vi-VN" b="1" i="1" dirty="0">
                <a:latin typeface="+mj-lt"/>
              </a:rPr>
              <a:t>are shoes    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đôi </a:t>
            </a:r>
            <a:r>
              <a:rPr lang="vi-VN" b="1" i="1" dirty="0" smtClean="0">
                <a:latin typeface="+mj-lt"/>
              </a:rPr>
              <a:t>giày</a:t>
            </a:r>
            <a:r>
              <a:rPr lang="vi-VN" dirty="0" smtClean="0">
                <a:latin typeface="+mj-lt"/>
              </a:rPr>
              <a:t/>
            </a:r>
            <a:br>
              <a:rPr lang="vi-VN" dirty="0" smtClean="0">
                <a:latin typeface="+mj-lt"/>
              </a:rPr>
            </a:br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It’s </a:t>
            </a:r>
            <a:r>
              <a:rPr lang="vi-VN" b="1" i="1" dirty="0">
                <a:latin typeface="+mj-lt"/>
              </a:rPr>
              <a:t>a sweater      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một chiếc áo </a:t>
            </a:r>
            <a:r>
              <a:rPr lang="vi-VN" b="1" i="1" dirty="0" smtClean="0">
                <a:latin typeface="+mj-lt"/>
              </a:rPr>
              <a:t>len</a:t>
            </a:r>
          </a:p>
          <a:p>
            <a:r>
              <a:rPr lang="vi-VN" dirty="0" smtClean="0">
                <a:latin typeface="+mj-lt"/>
              </a:rPr>
              <a:t>- </a:t>
            </a:r>
            <a:r>
              <a:rPr lang="vi-VN" b="1" i="1" dirty="0" smtClean="0">
                <a:latin typeface="+mj-lt"/>
              </a:rPr>
              <a:t>They </a:t>
            </a:r>
            <a:r>
              <a:rPr lang="vi-VN" b="1" i="1" dirty="0">
                <a:latin typeface="+mj-lt"/>
              </a:rPr>
              <a:t>are slippers             </a:t>
            </a:r>
            <a:endParaRPr lang="vi-VN" b="1" i="1" dirty="0" smtClean="0">
              <a:latin typeface="+mj-lt"/>
            </a:endParaRPr>
          </a:p>
          <a:p>
            <a:r>
              <a:rPr lang="vi-VN" b="1" i="1" dirty="0" smtClean="0">
                <a:latin typeface="+mj-lt"/>
              </a:rPr>
              <a:t>Đó </a:t>
            </a:r>
            <a:r>
              <a:rPr lang="vi-VN" b="1" i="1" dirty="0">
                <a:latin typeface="+mj-lt"/>
              </a:rPr>
              <a:t>là đôi dép </a:t>
            </a:r>
            <a:r>
              <a:rPr lang="vi-VN" b="1" i="1" dirty="0" smtClean="0">
                <a:latin typeface="+mj-lt"/>
              </a:rPr>
              <a:t>lê</a:t>
            </a:r>
            <a:endParaRPr lang="vi-V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53505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5616" y="764704"/>
            <a:ext cx="7327327" cy="37856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vi-VN" sz="6000" dirty="0"/>
              <a:t/>
            </a:r>
            <a:br>
              <a:rPr lang="vi-VN" sz="6000" dirty="0"/>
            </a:br>
            <a:endParaRPr lang="vi-VN" sz="6000" dirty="0"/>
          </a:p>
          <a:p>
            <a:pPr algn="ctr"/>
            <a:r>
              <a:rPr lang="en-US" sz="6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Frequen</a:t>
            </a:r>
            <a:r>
              <a:rPr lang="en-US" sz="6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tly asked </a:t>
            </a:r>
          </a:p>
          <a:p>
            <a:pPr algn="ctr"/>
            <a:r>
              <a:rPr lang="en-US" sz="6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Questions</a:t>
            </a:r>
            <a:endParaRPr lang="en-US" sz="6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855654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2564"/>
            <a:ext cx="94488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u="sng" dirty="0" smtClean="0"/>
              <a:t>Styles/Types </a:t>
            </a:r>
            <a:r>
              <a:rPr lang="en-US" sz="3600" u="sng" dirty="0"/>
              <a:t>of Clothes</a:t>
            </a:r>
            <a:endParaRPr lang="en-US" sz="3600" dirty="0"/>
          </a:p>
          <a:p>
            <a:r>
              <a:rPr lang="en-US" sz="3600" dirty="0" smtClean="0"/>
              <a:t>- What </a:t>
            </a:r>
            <a:r>
              <a:rPr lang="en-US" sz="3600" dirty="0"/>
              <a:t>kinds/styles of clothes do you </a:t>
            </a:r>
            <a:r>
              <a:rPr lang="en-US" sz="3600"/>
              <a:t>like </a:t>
            </a:r>
            <a:r>
              <a:rPr lang="en-US" sz="3600" smtClean="0"/>
              <a:t>wearing? </a:t>
            </a:r>
            <a:r>
              <a:rPr lang="en-US" sz="3600" dirty="0"/>
              <a:t>(Why?)</a:t>
            </a:r>
          </a:p>
          <a:p>
            <a:r>
              <a:rPr lang="en-US" sz="3600" dirty="0" smtClean="0"/>
              <a:t>- What </a:t>
            </a:r>
            <a:r>
              <a:rPr lang="en-US" sz="3600" dirty="0"/>
              <a:t>kind of clothes do you like best? (Why?)</a:t>
            </a:r>
          </a:p>
          <a:p>
            <a:r>
              <a:rPr lang="en-US" sz="3600" dirty="0" smtClean="0"/>
              <a:t>- What </a:t>
            </a:r>
            <a:r>
              <a:rPr lang="en-US" sz="3600" dirty="0"/>
              <a:t>kinds of clothes do you usually wear</a:t>
            </a:r>
            <a:r>
              <a:rPr lang="en-US" sz="3600" dirty="0" smtClean="0"/>
              <a:t>?</a:t>
            </a:r>
          </a:p>
          <a:p>
            <a:r>
              <a:rPr lang="en-US" sz="3600" dirty="0" smtClean="0"/>
              <a:t>- What </a:t>
            </a:r>
            <a:r>
              <a:rPr lang="en-US" sz="3600" dirty="0"/>
              <a:t>kinds of (or, style of) clothes do people in your country </a:t>
            </a:r>
            <a:r>
              <a:rPr lang="en-US" sz="3600"/>
              <a:t>like </a:t>
            </a:r>
            <a:r>
              <a:rPr lang="en-US" sz="3600" smtClean="0"/>
              <a:t>wearing?</a:t>
            </a:r>
            <a:r>
              <a:rPr lang="en-US" sz="3600" dirty="0"/>
              <a:t> </a:t>
            </a:r>
            <a:endParaRPr lang="en-US" sz="3600" dirty="0" smtClean="0"/>
          </a:p>
          <a:p>
            <a:endParaRPr lang="en-US" sz="3600" dirty="0"/>
          </a:p>
          <a:p>
            <a:pPr marL="285750" indent="-285750">
              <a:buFontTx/>
              <a:buChar char="-"/>
            </a:pPr>
            <a:endParaRPr lang="en-US" sz="3600" dirty="0" smtClean="0"/>
          </a:p>
          <a:p>
            <a:pPr marL="285750" indent="-285750">
              <a:buFontTx/>
              <a:buChar char="-"/>
            </a:pPr>
            <a:endParaRPr lang="en-US" sz="3600" dirty="0"/>
          </a:p>
          <a:p>
            <a:pPr marL="285750" indent="-285750">
              <a:buFontTx/>
              <a:buChar char="-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2711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"/>
            <a:ext cx="8382000" cy="670560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 </a:t>
            </a:r>
            <a:r>
              <a:rPr lang="en-US" u="sng" dirty="0" smtClean="0"/>
              <a:t>Fashion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- Are you very interested in fashion (or, clothes fashions)?</a:t>
            </a:r>
          </a:p>
          <a:p>
            <a:pPr>
              <a:buNone/>
            </a:pPr>
            <a:r>
              <a:rPr lang="en-US" dirty="0" smtClean="0"/>
              <a:t>- What do you think of (or, about) fashion?</a:t>
            </a:r>
          </a:p>
          <a:p>
            <a:pPr>
              <a:buNone/>
            </a:pPr>
            <a:r>
              <a:rPr lang="en-US" dirty="0" smtClean="0"/>
              <a:t>- What do you think about fashion nowadays in your country?</a:t>
            </a:r>
          </a:p>
          <a:p>
            <a:pPr>
              <a:buNone/>
            </a:pPr>
            <a:r>
              <a:rPr lang="en-US" dirty="0" smtClean="0"/>
              <a:t>- What </a:t>
            </a:r>
            <a:r>
              <a:rPr lang="en-US" b="1" i="1" dirty="0" smtClean="0"/>
              <a:t>kinds of clothes</a:t>
            </a:r>
            <a:r>
              <a:rPr lang="en-US" dirty="0" smtClean="0"/>
              <a:t> are popular in Vietnam?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7000"/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5205" y="332656"/>
            <a:ext cx="90484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Clothes – Wearing habit</a:t>
            </a:r>
            <a:endParaRPr lang="en-US" sz="6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835696" y="1772816"/>
            <a:ext cx="5112568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1. NEW WORDS</a:t>
            </a:r>
            <a:endParaRPr lang="vi-VN" sz="4000" dirty="0"/>
          </a:p>
        </p:txBody>
      </p:sp>
      <p:sp>
        <p:nvSpPr>
          <p:cNvPr id="9" name="Rounded Rectangle 8"/>
          <p:cNvSpPr/>
          <p:nvPr/>
        </p:nvSpPr>
        <p:spPr>
          <a:xfrm>
            <a:off x="1834805" y="3230755"/>
            <a:ext cx="5112568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2. QUESTIONS</a:t>
            </a:r>
            <a:endParaRPr lang="vi-VN" sz="4000" dirty="0"/>
          </a:p>
        </p:txBody>
      </p:sp>
      <p:sp>
        <p:nvSpPr>
          <p:cNvPr id="11" name="Rounded Rectangle 10"/>
          <p:cNvSpPr/>
          <p:nvPr/>
        </p:nvSpPr>
        <p:spPr>
          <a:xfrm>
            <a:off x="1835696" y="4660215"/>
            <a:ext cx="5112568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3. </a:t>
            </a:r>
            <a:r>
              <a:rPr lang="en-US" sz="4000" dirty="0" smtClean="0">
                <a:latin typeface="+mj-lt"/>
                <a:ea typeface="Tahoma" pitchFamily="34" charset="0"/>
                <a:cs typeface="Tahoma" pitchFamily="34" charset="0"/>
              </a:rPr>
              <a:t>ANSWERS</a:t>
            </a:r>
            <a:endParaRPr lang="vi-VN" sz="4000" dirty="0">
              <a:latin typeface="+mj-lt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0827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u="sng" dirty="0" smtClean="0"/>
              <a:t>Different People Wearing Different Clothes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- Do students and working people wear the same kinds of clothes?</a:t>
            </a:r>
          </a:p>
          <a:p>
            <a:pPr>
              <a:buNone/>
            </a:pPr>
            <a:r>
              <a:rPr lang="en-US" dirty="0" smtClean="0"/>
              <a:t>- What can you learn about a person from the clothes they wear?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28600"/>
            <a:ext cx="9144000" cy="67818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dirty="0" smtClean="0"/>
              <a:t>  </a:t>
            </a:r>
            <a:r>
              <a:rPr lang="en-US" u="sng" dirty="0" smtClean="0"/>
              <a:t>Shopping for Clothes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- How often do you go shopping for clothes? </a:t>
            </a:r>
          </a:p>
          <a:p>
            <a:pPr>
              <a:buNone/>
            </a:pPr>
            <a:r>
              <a:rPr lang="en-US" dirty="0" smtClean="0"/>
              <a:t>- Do you like shopping (for clothes)? (Why?/Why not?)</a:t>
            </a:r>
          </a:p>
          <a:p>
            <a:pPr>
              <a:buNone/>
            </a:pPr>
            <a:r>
              <a:rPr lang="en-US" dirty="0" smtClean="0"/>
              <a:t>- Is shopping for clothes important to you?</a:t>
            </a:r>
          </a:p>
          <a:p>
            <a:pPr>
              <a:buNone/>
            </a:pPr>
            <a:r>
              <a:rPr lang="en-US" dirty="0" smtClean="0"/>
              <a:t>- Do you spend a lot of money on clothes?</a:t>
            </a:r>
          </a:p>
          <a:p>
            <a:pPr>
              <a:buNone/>
            </a:pPr>
            <a:r>
              <a:rPr lang="en-US" dirty="0" smtClean="0"/>
              <a:t>- Where do you buy your clothes?</a:t>
            </a:r>
          </a:p>
          <a:p>
            <a:pPr algn="ctr">
              <a:buNone/>
            </a:pPr>
            <a:r>
              <a:rPr lang="vi-VN" u="sng" dirty="0" smtClean="0"/>
              <a:t>The Colour of Clothes</a:t>
            </a:r>
            <a:endParaRPr lang="en-US" u="sng" dirty="0" smtClean="0"/>
          </a:p>
          <a:p>
            <a:pPr>
              <a:buNone/>
            </a:pPr>
            <a:r>
              <a:rPr lang="en-US" dirty="0" smtClean="0"/>
              <a:t>- What's your </a:t>
            </a:r>
            <a:r>
              <a:rPr lang="en-US" dirty="0" err="1" smtClean="0"/>
              <a:t>favourite</a:t>
            </a:r>
            <a:r>
              <a:rPr lang="en-US" dirty="0" smtClean="0"/>
              <a:t> clothes </a:t>
            </a:r>
            <a:r>
              <a:rPr lang="en-US" dirty="0" err="1" smtClean="0"/>
              <a:t>colour</a:t>
            </a:r>
            <a:r>
              <a:rPr lang="en-US" dirty="0" smtClean="0"/>
              <a:t>? (Why?)</a:t>
            </a:r>
          </a:p>
          <a:p>
            <a:pPr>
              <a:buNone/>
            </a:pPr>
            <a:r>
              <a:rPr lang="en-US" dirty="0" smtClean="0"/>
              <a:t>- When you buy clothes, how do you choose the </a:t>
            </a:r>
            <a:r>
              <a:rPr lang="en-US" dirty="0" err="1" smtClean="0"/>
              <a:t>colour</a:t>
            </a:r>
            <a:r>
              <a:rPr lang="en-US" dirty="0" smtClean="0"/>
              <a:t>?</a:t>
            </a:r>
          </a:p>
          <a:p>
            <a:pPr marL="285750" indent="-28575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1520" y="476672"/>
            <a:ext cx="870052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Answers the questions</a:t>
            </a:r>
            <a:endParaRPr lang="en-US" sz="6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62900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5865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1) What kinds/styles of clothes do you like (or, prefer) to wear? (Why?)</a:t>
            </a:r>
          </a:p>
          <a:p>
            <a:pPr>
              <a:buFont typeface="Wingdings"/>
              <a:buChar char="à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I like…(natural style, office style,….) because ……(It makes me comfortable)</a:t>
            </a:r>
          </a:p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2) What </a:t>
            </a:r>
            <a:r>
              <a:rPr lang="en-US" sz="2200" b="1" i="1" dirty="0" smtClean="0">
                <a:latin typeface="Times New Roman" pitchFamily="18" charset="0"/>
                <a:cs typeface="Times New Roman" pitchFamily="18" charset="0"/>
              </a:rPr>
              <a:t>kinds of clothes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 are popular in Vietnam?</a:t>
            </a:r>
          </a:p>
          <a:p>
            <a:pPr>
              <a:buFont typeface="Wingdings"/>
              <a:buChar char="à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Vietnamese people wearing a variety of clothes</a:t>
            </a:r>
          </a:p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3)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What can you learn about a person from the clothes they wear?</a:t>
            </a:r>
          </a:p>
          <a:p>
            <a:pPr>
              <a:buFont typeface="Wingdings"/>
              <a:buChar char="à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I can know their character, their life….</a:t>
            </a:r>
          </a:p>
          <a:p>
            <a:pPr marL="514350" indent="-514350">
              <a:buAutoNum type="arabicParenR" startAt="4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How often do you go shopping for clothes? </a:t>
            </a:r>
          </a:p>
          <a:p>
            <a:pPr>
              <a:buFont typeface="Wingdings"/>
              <a:buChar char="à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I go shopping twice a week/ twice a month….</a:t>
            </a:r>
          </a:p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5)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What's your </a:t>
            </a:r>
            <a:r>
              <a:rPr lang="en-US" sz="2200" dirty="0" err="1" smtClean="0">
                <a:latin typeface="Times New Roman" pitchFamily="18" charset="0"/>
                <a:cs typeface="Times New Roman" pitchFamily="18" charset="0"/>
              </a:rPr>
              <a:t>favourite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clothes </a:t>
            </a:r>
            <a:r>
              <a:rPr lang="en-US" sz="2200" dirty="0" err="1" smtClean="0">
                <a:latin typeface="Times New Roman" pitchFamily="18" charset="0"/>
                <a:cs typeface="Times New Roman" pitchFamily="18" charset="0"/>
              </a:rPr>
              <a:t>colour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? (Why?)</a:t>
            </a:r>
          </a:p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I like pink so when I buy clothes I usually buy a pink clothes….</a:t>
            </a: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/>
              <a:buChar char="à"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/>
              <a:buChar char="à"/>
            </a:pPr>
            <a:endParaRPr lang="en-US" sz="2200" dirty="0" smtClean="0">
              <a:latin typeface="Times New Roman" pitchFamily="18" charset="0"/>
              <a:cs typeface="Times New Roman" pitchFamily="18" charset="0"/>
              <a:sym typeface="Wingdings" pitchFamily="2" charset="2"/>
            </a:endParaRPr>
          </a:p>
          <a:p>
            <a:pPr>
              <a:buFont typeface="Wingdings"/>
              <a:buChar char="à"/>
            </a:pPr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45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653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No Tran\Desktop\cach-giat-ao-len-khong-bi-gian-2-phunutoday_v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947006"/>
            <a:ext cx="4509120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:\Users\No Tran\Desktop\kdt122362325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496" y="1196752"/>
            <a:ext cx="4009628" cy="400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446498" y="5456126"/>
            <a:ext cx="2119164" cy="82321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Sweater</a:t>
            </a:r>
            <a:endParaRPr lang="vi-VN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372200" y="5044517"/>
            <a:ext cx="1857400" cy="123482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Shorts</a:t>
            </a:r>
            <a:endParaRPr lang="vi-VN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4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Káº¿t quáº£ hÃ¬nh áº£nh cho blous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" y="152400"/>
            <a:ext cx="4504686" cy="515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áº¿t quáº£ hÃ¬nh áº£nh cho sui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516" y="0"/>
            <a:ext cx="51054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374" y="5302758"/>
            <a:ext cx="4945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Blouse:  áo sơ mi kiểu</a:t>
            </a:r>
            <a:endParaRPr lang="en-US" sz="3200"/>
          </a:p>
        </p:txBody>
      </p:sp>
      <p:sp>
        <p:nvSpPr>
          <p:cNvPr id="8" name="TextBox 7"/>
          <p:cNvSpPr txBox="1"/>
          <p:nvPr/>
        </p:nvSpPr>
        <p:spPr>
          <a:xfrm>
            <a:off x="4938252" y="5301013"/>
            <a:ext cx="4945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Suit:  đồ vest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89880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C:\Users\No Tran\Desktop\Big-Military-Mens-Cargo-font-b-Pants-b-font-Multi-Zipper-Pockets-Cotton-Khaki-Men-Casual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19" y="914401"/>
            <a:ext cx="4532356" cy="453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2514600" y="5410200"/>
            <a:ext cx="4876800" cy="576065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5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Pants</a:t>
            </a:r>
          </a:p>
          <a:p>
            <a:pPr algn="ctr"/>
            <a:r>
              <a:rPr lang="vi-VN" sz="5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(Quần dài)</a:t>
            </a:r>
            <a:r>
              <a:rPr lang="vi-VN" sz="5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\Users\No Tran\Desktop\1 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8640"/>
            <a:ext cx="30099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C:\Users\No Tran\Desktop\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743" y="443242"/>
            <a:ext cx="2619375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No Tran\Desktop\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68036"/>
            <a:ext cx="241935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No Tran\Desktop\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583060"/>
            <a:ext cx="2774522" cy="302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No Tran\Desktop\7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382" y="4005064"/>
            <a:ext cx="3352800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:\Users\No Tran\Desktop\8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517" y="4544040"/>
            <a:ext cx="2773825" cy="1851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1603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No Tran\Desktop\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6672"/>
            <a:ext cx="2914650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No Tran\Desktop\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09996"/>
            <a:ext cx="2581275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No Tran\Desktop\1692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293096"/>
            <a:ext cx="1471811" cy="147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1619672" y="5764907"/>
            <a:ext cx="154721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600" b="1" dirty="0" smtClean="0">
                <a:solidFill>
                  <a:srgbClr val="FF0000"/>
                </a:solidFill>
                <a:latin typeface="+mj-lt"/>
              </a:rPr>
              <a:t>High </a:t>
            </a:r>
            <a:r>
              <a:rPr lang="vi-VN" sz="2600" b="1" dirty="0">
                <a:solidFill>
                  <a:srgbClr val="FF0000"/>
                </a:solidFill>
                <a:latin typeface="+mj-lt"/>
              </a:rPr>
              <a:t>heel</a:t>
            </a:r>
          </a:p>
        </p:txBody>
      </p:sp>
      <p:pic>
        <p:nvPicPr>
          <p:cNvPr id="8197" name="Picture 5" descr="C:\Users\No Tran\Desktop\gang tay cotto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845" y="4017643"/>
            <a:ext cx="2291586" cy="166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6446265" y="5904867"/>
            <a:ext cx="10807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800" b="1" dirty="0" smtClean="0">
                <a:solidFill>
                  <a:srgbClr val="FF0000"/>
                </a:solidFill>
                <a:latin typeface="+mj-lt"/>
              </a:rPr>
              <a:t>Glove</a:t>
            </a:r>
            <a:endParaRPr lang="vi-VN" sz="26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9375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1600" y="2986916"/>
            <a:ext cx="867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smtClean="0">
                <a:solidFill>
                  <a:srgbClr val="FF0000"/>
                </a:solidFill>
                <a:latin typeface="+mj-lt"/>
              </a:rPr>
              <a:t>Co</a:t>
            </a:r>
            <a:r>
              <a:rPr lang="vi-VN" sz="2800" b="1" smtClean="0">
                <a:solidFill>
                  <a:srgbClr val="FF0000"/>
                </a:solidFill>
                <a:latin typeface="+mj-lt"/>
              </a:rPr>
              <a:t>at</a:t>
            </a:r>
            <a:endParaRPr lang="vi-VN" sz="2800" b="1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1266" name="Picture 2" descr="C:\Users\No Tran\Desktop\7430e7_simg_6f8212_714-714-35-3_cropf_simg_b5529c_250x250_max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2381582" cy="238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 descr="C:\Users\No Tran\Desktop\phu-kien-nam-cava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404664"/>
            <a:ext cx="2221854" cy="238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C:\Users\No Tran\Desktop\1_25_9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28946"/>
            <a:ext cx="2428875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9" name="Picture 5" descr="C:\Users\No Tran\Desktop\ư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3356992"/>
            <a:ext cx="4032448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919996" y="6085260"/>
            <a:ext cx="8242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800" b="1" dirty="0" smtClean="0">
                <a:solidFill>
                  <a:srgbClr val="FF0000"/>
                </a:solidFill>
                <a:latin typeface="+mj-lt"/>
              </a:rPr>
              <a:t>Cap</a:t>
            </a:r>
            <a:endParaRPr lang="vi-VN" sz="28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24817" y="2864004"/>
            <a:ext cx="8915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800" b="1" dirty="0" smtClean="0">
                <a:solidFill>
                  <a:srgbClr val="FF0000"/>
                </a:solidFill>
                <a:latin typeface="+mj-lt"/>
              </a:rPr>
              <a:t>Belt</a:t>
            </a:r>
            <a:r>
              <a:rPr lang="vi-VN" sz="2800" b="1" dirty="0">
                <a:solidFill>
                  <a:srgbClr val="FF0000"/>
                </a:solidFill>
                <a:latin typeface="+mj-lt"/>
              </a:rPr>
              <a:t> 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53278" y="2809330"/>
            <a:ext cx="6751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800" b="1" dirty="0" smtClean="0">
                <a:solidFill>
                  <a:srgbClr val="FF0000"/>
                </a:solidFill>
                <a:latin typeface="+mj-lt"/>
              </a:rPr>
              <a:t>Tie</a:t>
            </a:r>
            <a:endParaRPr lang="vi-VN" sz="28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147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Formal/ informal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mtClean="0"/>
              <a:t>Trousers : quần tây, quần âu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99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348</Words>
  <Application>Microsoft Office PowerPoint</Application>
  <PresentationFormat>On-screen Show (4:3)</PresentationFormat>
  <Paragraphs>107</Paragraphs>
  <Slides>24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Formal/ informal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 Tran</dc:creator>
  <cp:lastModifiedBy>a</cp:lastModifiedBy>
  <cp:revision>16</cp:revision>
  <dcterms:created xsi:type="dcterms:W3CDTF">2016-10-27T18:02:06Z</dcterms:created>
  <dcterms:modified xsi:type="dcterms:W3CDTF">2020-05-31T08:56:35Z</dcterms:modified>
</cp:coreProperties>
</file>

<file path=docProps/thumbnail.jpeg>
</file>